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7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D95ACBA-BD28-1845-9697-D9A4E6B3434E}" type="datetimeFigureOut">
              <a:rPr lang="en-US" smtClean="0"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FF7D539-B2A5-6E44-95C2-62B3DD2A45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gavirtualschool.org/Shared/Electives/MarketingPrinciples/FoundationalKnowledge/01_foundationalknowledge5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Marketing Mix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Also known as the 4P’s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14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</a:t>
            </a:r>
            <a:br>
              <a:rPr lang="en-US" dirty="0"/>
            </a:br>
            <a:r>
              <a:rPr lang="en-US" dirty="0" smtClean="0"/>
              <a:t>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Create and stimulate demand for products by </a:t>
            </a:r>
            <a:r>
              <a:rPr lang="en-US" i="1" dirty="0" smtClean="0"/>
              <a:t>informing </a:t>
            </a:r>
            <a:r>
              <a:rPr lang="en-US" i="1" dirty="0"/>
              <a:t>people about them.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Advertising</a:t>
            </a:r>
          </a:p>
          <a:p>
            <a:pPr lvl="1"/>
            <a:r>
              <a:rPr lang="en-US" dirty="0"/>
              <a:t>Public Relations</a:t>
            </a:r>
          </a:p>
          <a:p>
            <a:pPr lvl="1"/>
            <a:r>
              <a:rPr lang="en-US" dirty="0"/>
              <a:t>Sales Promotions</a:t>
            </a:r>
          </a:p>
          <a:p>
            <a:pPr lvl="1"/>
            <a:r>
              <a:rPr lang="en-US" dirty="0"/>
              <a:t>Personal Selling</a:t>
            </a:r>
          </a:p>
          <a:p>
            <a:pPr lvl="1"/>
            <a:r>
              <a:rPr lang="en-US" dirty="0"/>
              <a:t>Visual Merchandising</a:t>
            </a:r>
          </a:p>
          <a:p>
            <a:endParaRPr lang="en-US" dirty="0"/>
          </a:p>
        </p:txBody>
      </p:sp>
      <p:pic>
        <p:nvPicPr>
          <p:cNvPr id="4" name="Picture 3" descr="oupon source: valupoint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386" y="2957945"/>
            <a:ext cx="2222500" cy="223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539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Marketing Mix?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b="1" u="sng" dirty="0">
                <a:hlinkClick r:id="rId2"/>
              </a:rPr>
              <a:t>marketing mix</a:t>
            </a:r>
            <a:r>
              <a:rPr lang="en-US" dirty="0"/>
              <a:t>  </a:t>
            </a:r>
            <a:r>
              <a:rPr lang="en-US" dirty="0" smtClean="0"/>
              <a:t>is a combination of marketing strategies used to affect sales. It is also called </a:t>
            </a:r>
            <a:r>
              <a:rPr lang="en-US" dirty="0"/>
              <a:t>the "</a:t>
            </a:r>
            <a:r>
              <a:rPr lang="en-US" dirty="0" smtClean="0"/>
              <a:t>4Ps”</a:t>
            </a:r>
            <a:endParaRPr lang="en-US" dirty="0"/>
          </a:p>
          <a:p>
            <a:pPr lvl="1"/>
            <a:r>
              <a:rPr lang="en-US" dirty="0"/>
              <a:t>Product</a:t>
            </a:r>
          </a:p>
          <a:p>
            <a:pPr lvl="1"/>
            <a:r>
              <a:rPr lang="en-US" dirty="0"/>
              <a:t>Price</a:t>
            </a:r>
          </a:p>
          <a:p>
            <a:pPr lvl="1"/>
            <a:r>
              <a:rPr lang="en-US" dirty="0"/>
              <a:t>Place</a:t>
            </a:r>
          </a:p>
          <a:p>
            <a:pPr lvl="1"/>
            <a:r>
              <a:rPr lang="en-US" dirty="0"/>
              <a:t>Promotion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58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Marketing Mix-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Product decisions include answers to the following questions:</a:t>
            </a:r>
            <a:endParaRPr lang="en-US" dirty="0"/>
          </a:p>
          <a:p>
            <a:pPr lvl="1"/>
            <a:r>
              <a:rPr lang="en-US" dirty="0"/>
              <a:t>What to make</a:t>
            </a:r>
          </a:p>
          <a:p>
            <a:pPr lvl="1"/>
            <a:r>
              <a:rPr lang="en-US" dirty="0"/>
              <a:t>When to make it</a:t>
            </a:r>
          </a:p>
          <a:p>
            <a:pPr lvl="1"/>
            <a:r>
              <a:rPr lang="en-US" dirty="0"/>
              <a:t>Level of quality</a:t>
            </a:r>
          </a:p>
          <a:p>
            <a:pPr lvl="1"/>
            <a:r>
              <a:rPr lang="en-US" dirty="0"/>
              <a:t>How many</a:t>
            </a:r>
          </a:p>
          <a:p>
            <a:pPr lvl="1"/>
            <a:r>
              <a:rPr lang="en-US" dirty="0"/>
              <a:t>How to package and label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1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b="1" dirty="0" smtClean="0"/>
              <a:t>What to Make? </a:t>
            </a:r>
          </a:p>
          <a:p>
            <a:pPr lvl="1"/>
            <a:r>
              <a:rPr lang="en-US" dirty="0" smtClean="0"/>
              <a:t>Look </a:t>
            </a:r>
            <a:r>
              <a:rPr lang="en-US" dirty="0"/>
              <a:t>at the innovative design of the </a:t>
            </a:r>
            <a:endParaRPr lang="en-US" dirty="0" smtClean="0"/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umbrella</a:t>
            </a:r>
            <a:endParaRPr lang="en-US" dirty="0"/>
          </a:p>
          <a:p>
            <a:pPr lvl="2"/>
            <a:r>
              <a:rPr lang="en-US" dirty="0" smtClean="0"/>
              <a:t>supports </a:t>
            </a:r>
            <a:r>
              <a:rPr lang="en-US" dirty="0"/>
              <a:t>are above the fabric, giving </a:t>
            </a:r>
            <a:endParaRPr lang="en-US" dirty="0"/>
          </a:p>
          <a:p>
            <a:pPr marL="685800" lvl="2" indent="0">
              <a:buNone/>
            </a:pPr>
            <a:r>
              <a:rPr lang="en-US" dirty="0" smtClean="0"/>
              <a:t>	more </a:t>
            </a:r>
            <a:r>
              <a:rPr lang="en-US" dirty="0"/>
              <a:t>room underneath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Also, cool tools like chop sticks. </a:t>
            </a:r>
          </a:p>
          <a:p>
            <a:endParaRPr lang="en-US" dirty="0"/>
          </a:p>
        </p:txBody>
      </p:sp>
      <p:pic>
        <p:nvPicPr>
          <p:cNvPr id="4" name="Picture 3" descr="able source: businessweek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228" y="2057400"/>
            <a:ext cx="19050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opsticks.jpg image source: businessweek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682" y="3640859"/>
            <a:ext cx="1905000" cy="207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020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b="1" dirty="0" smtClean="0"/>
              <a:t>When </a:t>
            </a:r>
            <a:r>
              <a:rPr lang="en-US" b="1" dirty="0"/>
              <a:t>to Make it?</a:t>
            </a:r>
          </a:p>
          <a:p>
            <a:pPr lvl="1"/>
            <a:r>
              <a:rPr lang="en-US" dirty="0"/>
              <a:t>Special packs of sodas during October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odas.jpg source http://www.jonessoda.com/files/limited_editions.ph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545" y="2711450"/>
            <a:ext cx="2707409" cy="25301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6288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b="1" dirty="0"/>
              <a:t>Level of quality?</a:t>
            </a:r>
          </a:p>
          <a:p>
            <a:r>
              <a:rPr lang="en-US" dirty="0"/>
              <a:t>A conscious decision</a:t>
            </a:r>
            <a:r>
              <a:rPr lang="en-US" dirty="0" smtClean="0"/>
              <a:t>— best </a:t>
            </a:r>
            <a:r>
              <a:rPr lang="en-US" dirty="0"/>
              <a:t>or the cheapest.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a.png source: http://www.kia.com/#/?cid=sem&amp;ppc=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429000"/>
            <a:ext cx="1905000" cy="88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ercedes.png source myparkinglot.wordpress.co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682" y="2946400"/>
            <a:ext cx="1905000" cy="137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2220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b="1" dirty="0"/>
              <a:t>How to package and label?</a:t>
            </a:r>
          </a:p>
          <a:p>
            <a:pPr lvl="1"/>
            <a:r>
              <a:rPr lang="en-US" dirty="0"/>
              <a:t>The blue of the Tiffany box is </a:t>
            </a:r>
            <a:endParaRPr lang="en-US" dirty="0" smtClean="0"/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trademarked</a:t>
            </a:r>
            <a:r>
              <a:rPr lang="en-US" dirty="0"/>
              <a:t>.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/>
              <a:t>New ideas, like the upside bottles are important packaging </a:t>
            </a:r>
            <a:r>
              <a:rPr lang="en-US" dirty="0" smtClean="0"/>
              <a:t>decisions. </a:t>
            </a:r>
            <a:endParaRPr lang="en-US" dirty="0"/>
          </a:p>
        </p:txBody>
      </p:sp>
      <p:pic>
        <p:nvPicPr>
          <p:cNvPr id="4" name="Picture 3" descr="iffanybox.jpg source: www.tiffany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1" y="1200150"/>
            <a:ext cx="190500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etchup bottle source:www.epinions.com/.../content_41743663475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3961823"/>
            <a:ext cx="1905000" cy="161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493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</a:t>
            </a:r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cost at which a customer will buy and at which a producer will sell.</a:t>
            </a:r>
            <a:endParaRPr lang="en-US" dirty="0"/>
          </a:p>
          <a:p>
            <a:r>
              <a:rPr lang="en-US" dirty="0" smtClean="0"/>
              <a:t>Example: </a:t>
            </a:r>
            <a:r>
              <a:rPr lang="en-US" dirty="0" err="1"/>
              <a:t>i</a:t>
            </a:r>
            <a:r>
              <a:rPr lang="en-US" dirty="0"/>
              <a:t> Phone—35% gross profit margin on $500.00 phone (500,000 were sold the first weekend alone- 40% to non-AT&amp;T customers.)</a:t>
            </a:r>
          </a:p>
          <a:p>
            <a:endParaRPr lang="en-US" dirty="0"/>
          </a:p>
        </p:txBody>
      </p:sp>
      <p:pic>
        <p:nvPicPr>
          <p:cNvPr id="4" name="Picture 3" descr="phone.png source:http://store.apple.com/us/browse/home/shop_iphone/family/iphone?afid=p219%7CGOUS&amp;cid=OAS-US-KWG-iPhon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7682" y="3429000"/>
            <a:ext cx="3175000" cy="353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174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Marketing Mix-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How a product will get from the producer to the consumer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Channels of distribution</a:t>
            </a:r>
          </a:p>
          <a:p>
            <a:pPr lvl="1"/>
            <a:r>
              <a:rPr lang="en-US" dirty="0"/>
              <a:t>Wholesaling</a:t>
            </a:r>
          </a:p>
          <a:p>
            <a:pPr lvl="1"/>
            <a:r>
              <a:rPr lang="en-US" dirty="0"/>
              <a:t>Retailing</a:t>
            </a:r>
          </a:p>
          <a:p>
            <a:pPr lvl="1"/>
            <a:r>
              <a:rPr lang="en-US" dirty="0"/>
              <a:t>Physical Distribution</a:t>
            </a:r>
          </a:p>
          <a:p>
            <a:pPr lvl="1"/>
            <a:r>
              <a:rPr lang="en-US" dirty="0"/>
              <a:t>Merchandising</a:t>
            </a:r>
          </a:p>
          <a:p>
            <a:endParaRPr lang="en-US" dirty="0"/>
          </a:p>
        </p:txBody>
      </p:sp>
      <p:pic>
        <p:nvPicPr>
          <p:cNvPr id="4" name="Picture 3" descr="ruck.jpg source: sterlingtrucks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0" y="3258127"/>
            <a:ext cx="2222500" cy="172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617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</TotalTime>
  <Words>227</Words>
  <Application>Microsoft Macintosh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The Marketing Mix</vt:lpstr>
      <vt:lpstr>What is the Marketing Mix? </vt:lpstr>
      <vt:lpstr>The Marketing Mix- PRODUCT</vt:lpstr>
      <vt:lpstr>The Marketing Mix- PRODUCT</vt:lpstr>
      <vt:lpstr>The Marketing Mix- PRODUCT</vt:lpstr>
      <vt:lpstr>The Marketing Mix- PRODUCT</vt:lpstr>
      <vt:lpstr>The Marketing Mix- PRODUCT</vt:lpstr>
      <vt:lpstr>The Marketing Mix- PRICE</vt:lpstr>
      <vt:lpstr>The Marketing Mix-  PLACE</vt:lpstr>
      <vt:lpstr>The Marketing Mix-  PROMOTION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Marketing Mix</dc:title>
  <dc:creator>Emily Henderson</dc:creator>
  <cp:lastModifiedBy>Emily Henderson</cp:lastModifiedBy>
  <cp:revision>2</cp:revision>
  <dcterms:created xsi:type="dcterms:W3CDTF">2012-07-02T13:06:22Z</dcterms:created>
  <dcterms:modified xsi:type="dcterms:W3CDTF">2012-07-02T13:18:04Z</dcterms:modified>
</cp:coreProperties>
</file>